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Lst>
  <p:sldSz cx="6858000" cy="9906000" type="A4"/>
  <p:notesSz cx="6797675" cy="9928225"/>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9" autoAdjust="0"/>
  </p:normalViewPr>
  <p:slideViewPr>
    <p:cSldViewPr snapToGrid="0">
      <p:cViewPr varScale="1">
        <p:scale>
          <a:sx n="102" d="100"/>
          <a:sy n="102" d="100"/>
        </p:scale>
        <p:origin x="4368" y="54"/>
      </p:cViewPr>
      <p:guideLst>
        <p:guide orient="horz" pos="3120"/>
        <p:guide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E17F07E-3D71-2948-B089-21933F5600B4}" type="datetimeFigureOut">
              <a:rPr lang="en-IE"/>
              <a:pPr>
                <a:defRPr/>
              </a:pPr>
              <a:t>12/10/2022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D8BF6F35-DBD6-0B47-855E-85F60218C9CF}" type="slidenum">
              <a:rPr lang="en-IE"/>
              <a:pPr>
                <a:defRPr/>
              </a:pPr>
              <a:t>‹#›</a:t>
            </a:fld>
            <a:endParaRPr lang="en-IE" dirty="0"/>
          </a:p>
        </p:txBody>
      </p:sp>
    </p:spTree>
    <p:extLst>
      <p:ext uri="{BB962C8B-B14F-4D97-AF65-F5344CB8AC3E}">
        <p14:creationId xmlns:p14="http://schemas.microsoft.com/office/powerpoint/2010/main" val="406887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27754E9-F344-9A40-8255-9AEFEB1F89F6}" type="datetimeFigureOut">
              <a:rPr lang="en-IE"/>
              <a:pPr>
                <a:defRPr/>
              </a:pPr>
              <a:t>12/10/2022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6F77905D-4A83-5843-B573-52B9E31EEE3E}" type="slidenum">
              <a:rPr lang="en-IE"/>
              <a:pPr>
                <a:defRPr/>
              </a:pPr>
              <a:t>‹#›</a:t>
            </a:fld>
            <a:endParaRPr lang="en-IE" dirty="0"/>
          </a:p>
        </p:txBody>
      </p:sp>
    </p:spTree>
    <p:extLst>
      <p:ext uri="{BB962C8B-B14F-4D97-AF65-F5344CB8AC3E}">
        <p14:creationId xmlns:p14="http://schemas.microsoft.com/office/powerpoint/2010/main" val="314088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CCEA01C-2010-FE45-8DBE-A09E576BF30D}" type="datetimeFigureOut">
              <a:rPr lang="en-IE"/>
              <a:pPr>
                <a:defRPr/>
              </a:pPr>
              <a:t>12/10/2022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E338DBC3-6022-E94B-9593-F3B809C37C94}" type="slidenum">
              <a:rPr lang="en-IE"/>
              <a:pPr>
                <a:defRPr/>
              </a:pPr>
              <a:t>‹#›</a:t>
            </a:fld>
            <a:endParaRPr lang="en-IE" dirty="0"/>
          </a:p>
        </p:txBody>
      </p:sp>
    </p:spTree>
    <p:extLst>
      <p:ext uri="{BB962C8B-B14F-4D97-AF65-F5344CB8AC3E}">
        <p14:creationId xmlns:p14="http://schemas.microsoft.com/office/powerpoint/2010/main" val="41012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92FFA05-3278-784B-A619-F46D6726A2DD}" type="datetimeFigureOut">
              <a:rPr lang="en-IE"/>
              <a:pPr>
                <a:defRPr/>
              </a:pPr>
              <a:t>12/10/2022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3542CA68-C3BF-C54B-8871-08D8E913D08F}" type="slidenum">
              <a:rPr lang="en-IE"/>
              <a:pPr>
                <a:defRPr/>
              </a:pPr>
              <a:t>‹#›</a:t>
            </a:fld>
            <a:endParaRPr lang="en-IE" dirty="0"/>
          </a:p>
        </p:txBody>
      </p:sp>
    </p:spTree>
    <p:extLst>
      <p:ext uri="{BB962C8B-B14F-4D97-AF65-F5344CB8AC3E}">
        <p14:creationId xmlns:p14="http://schemas.microsoft.com/office/powerpoint/2010/main" val="109728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44F305E-1B33-FC43-B1BA-E61E7D658433}" type="datetimeFigureOut">
              <a:rPr lang="en-IE"/>
              <a:pPr>
                <a:defRPr/>
              </a:pPr>
              <a:t>12/10/2022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F4C5D95C-77E1-3341-8762-8B7467E72E26}" type="slidenum">
              <a:rPr lang="en-IE"/>
              <a:pPr>
                <a:defRPr/>
              </a:pPr>
              <a:t>‹#›</a:t>
            </a:fld>
            <a:endParaRPr lang="en-IE" dirty="0"/>
          </a:p>
        </p:txBody>
      </p:sp>
    </p:spTree>
    <p:extLst>
      <p:ext uri="{BB962C8B-B14F-4D97-AF65-F5344CB8AC3E}">
        <p14:creationId xmlns:p14="http://schemas.microsoft.com/office/powerpoint/2010/main" val="212223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9C3F555-D1E4-EA4E-9B6B-49249F7FEC15}" type="datetimeFigureOut">
              <a:rPr lang="en-IE"/>
              <a:pPr>
                <a:defRPr/>
              </a:pPr>
              <a:t>12/10/2022</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83FF56ED-C328-8149-8465-948E9972CE5F}" type="slidenum">
              <a:rPr lang="en-IE"/>
              <a:pPr>
                <a:defRPr/>
              </a:pPr>
              <a:t>‹#›</a:t>
            </a:fld>
            <a:endParaRPr lang="en-IE" dirty="0"/>
          </a:p>
        </p:txBody>
      </p:sp>
    </p:spTree>
    <p:extLst>
      <p:ext uri="{BB962C8B-B14F-4D97-AF65-F5344CB8AC3E}">
        <p14:creationId xmlns:p14="http://schemas.microsoft.com/office/powerpoint/2010/main" val="340599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4051CA9-7151-E64B-B863-E6D1A748E72D}" type="datetimeFigureOut">
              <a:rPr lang="en-IE"/>
              <a:pPr>
                <a:defRPr/>
              </a:pPr>
              <a:t>12/10/2022</a:t>
            </a:fld>
            <a:endParaRPr lang="en-IE" dirty="0"/>
          </a:p>
        </p:txBody>
      </p:sp>
      <p:sp>
        <p:nvSpPr>
          <p:cNvPr id="8" name="Footer Placeholder 4"/>
          <p:cNvSpPr>
            <a:spLocks noGrp="1"/>
          </p:cNvSpPr>
          <p:nvPr>
            <p:ph type="ftr" sz="quarter" idx="11"/>
          </p:nvPr>
        </p:nvSpPr>
        <p:spPr/>
        <p:txBody>
          <a:bodyPr/>
          <a:lstStyle>
            <a:lvl1pPr>
              <a:defRPr/>
            </a:lvl1pPr>
          </a:lstStyle>
          <a:p>
            <a:pPr>
              <a:defRPr/>
            </a:pPr>
            <a:endParaRPr lang="en-IE" dirty="0"/>
          </a:p>
        </p:txBody>
      </p:sp>
      <p:sp>
        <p:nvSpPr>
          <p:cNvPr id="9" name="Slide Number Placeholder 5"/>
          <p:cNvSpPr>
            <a:spLocks noGrp="1"/>
          </p:cNvSpPr>
          <p:nvPr>
            <p:ph type="sldNum" sz="quarter" idx="12"/>
          </p:nvPr>
        </p:nvSpPr>
        <p:spPr/>
        <p:txBody>
          <a:bodyPr/>
          <a:lstStyle>
            <a:lvl1pPr>
              <a:defRPr/>
            </a:lvl1pPr>
          </a:lstStyle>
          <a:p>
            <a:pPr>
              <a:defRPr/>
            </a:pPr>
            <a:fld id="{75BB4C6C-AD2D-4641-ABBB-96A6F8DE4334}" type="slidenum">
              <a:rPr lang="en-IE"/>
              <a:pPr>
                <a:defRPr/>
              </a:pPr>
              <a:t>‹#›</a:t>
            </a:fld>
            <a:endParaRPr lang="en-IE" dirty="0"/>
          </a:p>
        </p:txBody>
      </p:sp>
    </p:spTree>
    <p:extLst>
      <p:ext uri="{BB962C8B-B14F-4D97-AF65-F5344CB8AC3E}">
        <p14:creationId xmlns:p14="http://schemas.microsoft.com/office/powerpoint/2010/main" val="323802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864B704-D86D-FE4D-9A72-A19B15C21EF1}" type="datetimeFigureOut">
              <a:rPr lang="en-IE"/>
              <a:pPr>
                <a:defRPr/>
              </a:pPr>
              <a:t>12/10/2022</a:t>
            </a:fld>
            <a:endParaRPr lang="en-IE" dirty="0"/>
          </a:p>
        </p:txBody>
      </p:sp>
      <p:sp>
        <p:nvSpPr>
          <p:cNvPr id="4" name="Footer Placeholder 4"/>
          <p:cNvSpPr>
            <a:spLocks noGrp="1"/>
          </p:cNvSpPr>
          <p:nvPr>
            <p:ph type="ftr" sz="quarter" idx="11"/>
          </p:nvPr>
        </p:nvSpPr>
        <p:spPr/>
        <p:txBody>
          <a:bodyPr/>
          <a:lstStyle>
            <a:lvl1pPr>
              <a:defRPr/>
            </a:lvl1pPr>
          </a:lstStyle>
          <a:p>
            <a:pPr>
              <a:defRPr/>
            </a:pPr>
            <a:endParaRPr lang="en-IE" dirty="0"/>
          </a:p>
        </p:txBody>
      </p:sp>
      <p:sp>
        <p:nvSpPr>
          <p:cNvPr id="5" name="Slide Number Placeholder 5"/>
          <p:cNvSpPr>
            <a:spLocks noGrp="1"/>
          </p:cNvSpPr>
          <p:nvPr>
            <p:ph type="sldNum" sz="quarter" idx="12"/>
          </p:nvPr>
        </p:nvSpPr>
        <p:spPr/>
        <p:txBody>
          <a:bodyPr/>
          <a:lstStyle>
            <a:lvl1pPr>
              <a:defRPr/>
            </a:lvl1pPr>
          </a:lstStyle>
          <a:p>
            <a:pPr>
              <a:defRPr/>
            </a:pPr>
            <a:fld id="{9A97541B-38AC-7746-8304-BE8216F59CF4}" type="slidenum">
              <a:rPr lang="en-IE"/>
              <a:pPr>
                <a:defRPr/>
              </a:pPr>
              <a:t>‹#›</a:t>
            </a:fld>
            <a:endParaRPr lang="en-IE" dirty="0"/>
          </a:p>
        </p:txBody>
      </p:sp>
    </p:spTree>
    <p:extLst>
      <p:ext uri="{BB962C8B-B14F-4D97-AF65-F5344CB8AC3E}">
        <p14:creationId xmlns:p14="http://schemas.microsoft.com/office/powerpoint/2010/main" val="53726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304EEE-BBFB-EE4F-9264-316AC0A2711B}" type="datetimeFigureOut">
              <a:rPr lang="en-IE"/>
              <a:pPr>
                <a:defRPr/>
              </a:pPr>
              <a:t>12/10/2022</a:t>
            </a:fld>
            <a:endParaRPr lang="en-IE" dirty="0"/>
          </a:p>
        </p:txBody>
      </p:sp>
      <p:sp>
        <p:nvSpPr>
          <p:cNvPr id="3" name="Footer Placeholder 4"/>
          <p:cNvSpPr>
            <a:spLocks noGrp="1"/>
          </p:cNvSpPr>
          <p:nvPr>
            <p:ph type="ftr" sz="quarter" idx="11"/>
          </p:nvPr>
        </p:nvSpPr>
        <p:spPr/>
        <p:txBody>
          <a:bodyPr/>
          <a:lstStyle>
            <a:lvl1pPr>
              <a:defRPr/>
            </a:lvl1pPr>
          </a:lstStyle>
          <a:p>
            <a:pPr>
              <a:defRPr/>
            </a:pPr>
            <a:endParaRPr lang="en-IE" dirty="0"/>
          </a:p>
        </p:txBody>
      </p:sp>
      <p:sp>
        <p:nvSpPr>
          <p:cNvPr id="4" name="Slide Number Placeholder 5"/>
          <p:cNvSpPr>
            <a:spLocks noGrp="1"/>
          </p:cNvSpPr>
          <p:nvPr>
            <p:ph type="sldNum" sz="quarter" idx="12"/>
          </p:nvPr>
        </p:nvSpPr>
        <p:spPr/>
        <p:txBody>
          <a:bodyPr/>
          <a:lstStyle>
            <a:lvl1pPr>
              <a:defRPr/>
            </a:lvl1pPr>
          </a:lstStyle>
          <a:p>
            <a:pPr>
              <a:defRPr/>
            </a:pPr>
            <a:fld id="{7829DE69-1D6C-B44A-B06F-DBDF51B20ED6}" type="slidenum">
              <a:rPr lang="en-IE"/>
              <a:pPr>
                <a:defRPr/>
              </a:pPr>
              <a:t>‹#›</a:t>
            </a:fld>
            <a:endParaRPr lang="en-IE" dirty="0"/>
          </a:p>
        </p:txBody>
      </p:sp>
    </p:spTree>
    <p:extLst>
      <p:ext uri="{BB962C8B-B14F-4D97-AF65-F5344CB8AC3E}">
        <p14:creationId xmlns:p14="http://schemas.microsoft.com/office/powerpoint/2010/main" val="51438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FC40DBA-4CE5-BB49-8591-C67DCD1905C5}" type="datetimeFigureOut">
              <a:rPr lang="en-IE"/>
              <a:pPr>
                <a:defRPr/>
              </a:pPr>
              <a:t>12/10/2022</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CD38D872-4BC0-BA4D-906F-B240C1A649B2}" type="slidenum">
              <a:rPr lang="en-IE"/>
              <a:pPr>
                <a:defRPr/>
              </a:pPr>
              <a:t>‹#›</a:t>
            </a:fld>
            <a:endParaRPr lang="en-IE" dirty="0"/>
          </a:p>
        </p:txBody>
      </p:sp>
    </p:spTree>
    <p:extLst>
      <p:ext uri="{BB962C8B-B14F-4D97-AF65-F5344CB8AC3E}">
        <p14:creationId xmlns:p14="http://schemas.microsoft.com/office/powerpoint/2010/main" val="383792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DCA4F0E-C1AA-BC46-8B12-681219BEB29E}" type="datetimeFigureOut">
              <a:rPr lang="en-IE"/>
              <a:pPr>
                <a:defRPr/>
              </a:pPr>
              <a:t>12/10/2022</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1675EB16-E273-6C4F-9665-3650F36EB88F}" type="slidenum">
              <a:rPr lang="en-IE"/>
              <a:pPr>
                <a:defRPr/>
              </a:pPr>
              <a:t>‹#›</a:t>
            </a:fld>
            <a:endParaRPr lang="en-IE" dirty="0"/>
          </a:p>
        </p:txBody>
      </p:sp>
    </p:spTree>
    <p:extLst>
      <p:ext uri="{BB962C8B-B14F-4D97-AF65-F5344CB8AC3E}">
        <p14:creationId xmlns:p14="http://schemas.microsoft.com/office/powerpoint/2010/main" val="280421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1488" y="527050"/>
            <a:ext cx="5915025" cy="1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ea typeface="+mn-ea"/>
                <a:cs typeface="+mn-cs"/>
              </a:defRPr>
            </a:lvl1pPr>
          </a:lstStyle>
          <a:p>
            <a:pPr>
              <a:defRPr/>
            </a:pPr>
            <a:fld id="{BC15E6A2-BF72-124A-A1C0-45F77BA2F878}" type="datetimeFigureOut">
              <a:rPr lang="en-IE"/>
              <a:pPr>
                <a:defRPr/>
              </a:pPr>
              <a:t>12/10/2022</a:t>
            </a:fld>
            <a:endParaRPr lang="en-IE" dirty="0"/>
          </a:p>
        </p:txBody>
      </p:sp>
      <p:sp>
        <p:nvSpPr>
          <p:cNvPr id="5" name="Footer Placeholder 4"/>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en-IE" dirty="0"/>
          </a:p>
        </p:txBody>
      </p:sp>
      <p:sp>
        <p:nvSpPr>
          <p:cNvPr id="6" name="Slide Number Placeholder 5"/>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ea typeface="+mn-ea"/>
                <a:cs typeface="+mn-cs"/>
              </a:defRPr>
            </a:lvl1pPr>
          </a:lstStyle>
          <a:p>
            <a:pPr>
              <a:defRPr/>
            </a:pPr>
            <a:fld id="{DF04EBEE-1175-354A-9D89-8BF0C33792BF}"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ＭＳ Ｐゴシック" charset="0"/>
          <a:cs typeface="ＭＳ Ｐゴシック" charset="0"/>
        </a:defRPr>
      </a:lvl1pPr>
      <a:lvl2pPr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2pPr>
      <a:lvl3pPr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3pPr>
      <a:lvl4pPr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4pPr>
      <a:lvl5pPr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5pPr>
      <a:lvl6pPr marL="457200"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6pPr>
      <a:lvl7pPr marL="914400"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7pPr>
      <a:lvl8pPr marL="1371600"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8pPr>
      <a:lvl9pPr marL="1828800"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ＭＳ Ｐゴシック" charset="0"/>
          <a:cs typeface="ＭＳ Ｐゴシック" charset="0"/>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ＭＳ Ｐゴシック" charset="0"/>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ＭＳ Ｐゴシック" charset="0"/>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ＭＳ Ｐゴシック" charset="0"/>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ＭＳ Ｐゴシック"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hyperlink" Target="https://ucd-ie.zoom.us/j/67592107817?pwd=Tmd4cHNvRWE4c2ErQjVUZXZrVjRoUT09"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7767" y="1646851"/>
            <a:ext cx="6382466" cy="1169551"/>
          </a:xfrm>
          <a:prstGeom prst="rect">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pPr algn="ctr" fontAlgn="auto">
              <a:spcBef>
                <a:spcPts val="0"/>
              </a:spcBef>
              <a:spcAft>
                <a:spcPts val="0"/>
              </a:spcAft>
              <a:defRPr/>
            </a:pPr>
            <a:r>
              <a:rPr lang="en-US" sz="3200" b="1" dirty="0">
                <a:solidFill>
                  <a:srgbClr val="002060"/>
                </a:solidFill>
                <a:latin typeface="Avenir Book"/>
                <a:ea typeface="+mn-ea"/>
                <a:cs typeface="Avenir Book"/>
              </a:rPr>
              <a:t>The Charles Institute Seminar Series</a:t>
            </a:r>
          </a:p>
          <a:p>
            <a:pPr algn="ctr" fontAlgn="auto">
              <a:spcBef>
                <a:spcPts val="0"/>
              </a:spcBef>
              <a:spcAft>
                <a:spcPts val="0"/>
              </a:spcAft>
              <a:defRPr/>
            </a:pPr>
            <a:r>
              <a:rPr lang="en-US" sz="2000" b="1" dirty="0">
                <a:solidFill>
                  <a:srgbClr val="0070C0"/>
                </a:solidFill>
                <a:latin typeface="Avenir Book"/>
                <a:ea typeface="+mn-ea"/>
                <a:cs typeface="Avenir Book"/>
              </a:rPr>
              <a:t>Wednesday 19</a:t>
            </a:r>
            <a:r>
              <a:rPr lang="en-US" sz="2000" b="1" baseline="30000" dirty="0">
                <a:solidFill>
                  <a:srgbClr val="0070C0"/>
                </a:solidFill>
                <a:latin typeface="Avenir Book"/>
                <a:ea typeface="+mn-ea"/>
                <a:cs typeface="Avenir Book"/>
              </a:rPr>
              <a:t>th</a:t>
            </a:r>
            <a:r>
              <a:rPr lang="en-US" sz="2000" b="1" dirty="0">
                <a:solidFill>
                  <a:srgbClr val="0070C0"/>
                </a:solidFill>
                <a:latin typeface="Avenir Book"/>
                <a:ea typeface="+mn-ea"/>
                <a:cs typeface="Avenir Book"/>
              </a:rPr>
              <a:t> October </a:t>
            </a:r>
            <a:r>
              <a:rPr lang="en-IE" sz="2000" b="1" dirty="0">
                <a:solidFill>
                  <a:srgbClr val="0070C0"/>
                </a:solidFill>
                <a:latin typeface="Avenir Book"/>
                <a:ea typeface="+mn-ea"/>
                <a:cs typeface="Avenir Book"/>
              </a:rPr>
              <a:t>2022 @ 12 noon</a:t>
            </a:r>
          </a:p>
          <a:p>
            <a:pPr algn="ctr" fontAlgn="auto">
              <a:spcBef>
                <a:spcPts val="0"/>
              </a:spcBef>
              <a:spcAft>
                <a:spcPts val="0"/>
              </a:spcAft>
              <a:defRPr/>
            </a:pPr>
            <a:r>
              <a:rPr lang="en-US" b="1" dirty="0">
                <a:solidFill>
                  <a:schemeClr val="tx1">
                    <a:lumMod val="65000"/>
                    <a:lumOff val="35000"/>
                  </a:schemeClr>
                </a:solidFill>
                <a:latin typeface="Avenir Book"/>
                <a:ea typeface="+mn-ea"/>
                <a:cs typeface="Avenir Book"/>
              </a:rPr>
              <a:t>Charles Seminar Room &amp; </a:t>
            </a:r>
            <a:r>
              <a:rPr lang="en-US" b="1" dirty="0">
                <a:solidFill>
                  <a:schemeClr val="tx1">
                    <a:lumMod val="65000"/>
                    <a:lumOff val="35000"/>
                  </a:schemeClr>
                </a:solidFill>
                <a:latin typeface="Avenir Book"/>
                <a:ea typeface="+mn-ea"/>
                <a:cs typeface="Avenir Book"/>
                <a:hlinkClick r:id="rId2">
                  <a:extLst>
                    <a:ext uri="{A12FA001-AC4F-418D-AE19-62706E023703}">
                      <ahyp:hlinkClr xmlns:ahyp="http://schemas.microsoft.com/office/drawing/2018/hyperlinkcolor" val="tx"/>
                    </a:ext>
                  </a:extLst>
                </a:hlinkClick>
              </a:rPr>
              <a:t>Online via Zoom</a:t>
            </a:r>
            <a:endParaRPr lang="en-US" b="1" dirty="0">
              <a:solidFill>
                <a:schemeClr val="tx1">
                  <a:lumMod val="65000"/>
                  <a:lumOff val="35000"/>
                </a:schemeClr>
              </a:solidFill>
              <a:latin typeface="Avenir Book"/>
              <a:ea typeface="+mn-ea"/>
              <a:cs typeface="Avenir Book"/>
            </a:endParaRPr>
          </a:p>
        </p:txBody>
      </p:sp>
      <p:sp>
        <p:nvSpPr>
          <p:cNvPr id="2052" name="TextBox 9"/>
          <p:cNvSpPr txBox="1">
            <a:spLocks noChangeArrowheads="1"/>
          </p:cNvSpPr>
          <p:nvPr/>
        </p:nvSpPr>
        <p:spPr bwMode="auto">
          <a:xfrm>
            <a:off x="314656" y="1319613"/>
            <a:ext cx="2020404" cy="375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100"/>
              </a:lnSpc>
            </a:pPr>
            <a:r>
              <a:rPr lang="en-US" sz="1100" dirty="0">
                <a:solidFill>
                  <a:srgbClr val="000090"/>
                </a:solidFill>
                <a:latin typeface="Avenir Book" charset="0"/>
                <a:cs typeface="Avenir Book" charset="0"/>
              </a:rPr>
              <a:t>Ireland’s National Dermatology </a:t>
            </a:r>
          </a:p>
          <a:p>
            <a:pPr algn="ctr">
              <a:lnSpc>
                <a:spcPts val="1100"/>
              </a:lnSpc>
            </a:pPr>
            <a:r>
              <a:rPr lang="en-US" sz="1100" dirty="0">
                <a:solidFill>
                  <a:srgbClr val="000090"/>
                </a:solidFill>
                <a:latin typeface="Avenir Book" charset="0"/>
                <a:cs typeface="Avenir Book" charset="0"/>
              </a:rPr>
              <a:t>Research &amp; Education Centre </a:t>
            </a:r>
            <a:endParaRPr lang="en-IE" sz="1100" dirty="0">
              <a:solidFill>
                <a:srgbClr val="000090"/>
              </a:solidFill>
              <a:latin typeface="Avenir Book" charset="0"/>
              <a:cs typeface="Avenir Book" charset="0"/>
            </a:endParaRPr>
          </a:p>
        </p:txBody>
      </p:sp>
      <p:sp>
        <p:nvSpPr>
          <p:cNvPr id="2054" name="TextBox 2"/>
          <p:cNvSpPr txBox="1">
            <a:spLocks noChangeArrowheads="1"/>
          </p:cNvSpPr>
          <p:nvPr/>
        </p:nvSpPr>
        <p:spPr bwMode="auto">
          <a:xfrm>
            <a:off x="242011" y="3638710"/>
            <a:ext cx="6382466" cy="6047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sz="1400" b="1" dirty="0">
              <a:solidFill>
                <a:srgbClr val="002060"/>
              </a:solidFill>
            </a:endParaRPr>
          </a:p>
          <a:p>
            <a:endParaRPr lang="en-GB" sz="1600" b="1" dirty="0">
              <a:solidFill>
                <a:srgbClr val="002060"/>
              </a:solidFill>
              <a:latin typeface="Calibri" panose="020F0502020204030204" pitchFamily="34" charset="0"/>
            </a:endParaRPr>
          </a:p>
          <a:p>
            <a:endParaRPr lang="en-GB" sz="800" b="1" dirty="0">
              <a:solidFill>
                <a:srgbClr val="002060"/>
              </a:solidFill>
              <a:latin typeface="Calibri" panose="020F0502020204030204" pitchFamily="34" charset="0"/>
            </a:endParaRPr>
          </a:p>
          <a:p>
            <a:pPr algn="just"/>
            <a:endParaRPr lang="en-GB" sz="500" b="1" dirty="0">
              <a:solidFill>
                <a:srgbClr val="002060"/>
              </a:solidFill>
              <a:latin typeface="Calibri" panose="020F0502020204030204" pitchFamily="34" charset="0"/>
            </a:endParaRPr>
          </a:p>
          <a:p>
            <a:pPr algn="just"/>
            <a:r>
              <a:rPr lang="en-GB" sz="1300" b="1" dirty="0">
                <a:solidFill>
                  <a:srgbClr val="002060"/>
                </a:solidFill>
                <a:latin typeface="Calibri" panose="020F0502020204030204" pitchFamily="34" charset="0"/>
              </a:rPr>
              <a:t>BIO</a:t>
            </a:r>
            <a:r>
              <a:rPr lang="en-GB" sz="1300" dirty="0">
                <a:solidFill>
                  <a:srgbClr val="002060"/>
                </a:solidFill>
                <a:latin typeface="Calibri" panose="020F0502020204030204" pitchFamily="34" charset="0"/>
              </a:rPr>
              <a:t>: </a:t>
            </a:r>
            <a:r>
              <a:rPr lang="en-US" sz="1300" dirty="0">
                <a:solidFill>
                  <a:schemeClr val="tx1">
                    <a:lumMod val="65000"/>
                    <a:lumOff val="35000"/>
                  </a:schemeClr>
                </a:solidFill>
                <a:latin typeface="Calibri" panose="020F0502020204030204" pitchFamily="34" charset="0"/>
              </a:rPr>
              <a:t>Cath O’Neill received both her bachelor's degree and PhD from the University of Wales, where she studied bacterial biochemistry. Subsequently, she was a research fellow at the Uni. of Leeds for 5yrs before joining the Uni. of Manchester as a lecturer. She is now Prof. of Translational Dermatology. Her interests are in understanding the relationship between the skin and its microbiota and how bacteria and their products can be used for treatment of skin in health &amp; disease. Her lab has a very translational focus and takes basic findings into human studies via spin-out companies, e.g., Curapel (2014) and SkinBiotherapeutics PLC (2017). Both companies have products on the market that help people manage skin conditions such as eczema and psoriasis. </a:t>
            </a:r>
          </a:p>
          <a:p>
            <a:endParaRPr lang="en-GB" sz="800" b="1" dirty="0">
              <a:solidFill>
                <a:srgbClr val="002060"/>
              </a:solidFill>
              <a:highlight>
                <a:srgbClr val="FFFF00"/>
              </a:highlight>
              <a:latin typeface="Calibri" panose="020F0502020204030204" pitchFamily="34" charset="0"/>
            </a:endParaRPr>
          </a:p>
          <a:p>
            <a:pPr algn="just" rtl="0">
              <a:spcBef>
                <a:spcPts val="0"/>
              </a:spcBef>
              <a:spcAft>
                <a:spcPts val="0"/>
              </a:spcAft>
            </a:pPr>
            <a:r>
              <a:rPr lang="en-GB" sz="1400" b="1" dirty="0">
                <a:solidFill>
                  <a:srgbClr val="002060"/>
                </a:solidFill>
                <a:latin typeface="Calibri" panose="020F0502020204030204" pitchFamily="34" charset="0"/>
              </a:rPr>
              <a:t>Abstract: </a:t>
            </a:r>
            <a:r>
              <a:rPr lang="en-US" sz="1400" dirty="0">
                <a:solidFill>
                  <a:srgbClr val="002060"/>
                </a:solidFill>
                <a:latin typeface="Calibri" panose="020F0502020204030204" pitchFamily="34" charset="0"/>
              </a:rPr>
              <a:t>Atopic dermatitis (AD) is the commonest form of eczema and currently affects around 20% of the paediatric population in the western world. The disease is characterised by intermittent flare-ups of red, itchy and dry skin presenting on the hands, back of the knees, inner elbows, face and scalp although any area of the body can be affected. One of the major initiators of AD flares is infection of the skin with Staphyloccus aureus. Current treatments include antibiotics to kill the organism. However, with growing concerns about antibiotic resistant, there is an unmet need for new approaches to management of S. aureus.</a:t>
            </a:r>
          </a:p>
          <a:p>
            <a:pPr algn="just">
              <a:spcBef>
                <a:spcPts val="0"/>
              </a:spcBef>
              <a:spcAft>
                <a:spcPts val="0"/>
              </a:spcAft>
            </a:pPr>
            <a:r>
              <a:rPr lang="en-US" sz="1400" dirty="0">
                <a:solidFill>
                  <a:srgbClr val="002060"/>
                </a:solidFill>
                <a:latin typeface="Calibri" panose="020F0502020204030204" pitchFamily="34" charset="0"/>
              </a:rPr>
              <a:t>We are exploring whether human microbiome bacteria are a viable alternative to antibiotics for control of S. aureus infection. Here, I will present evidence that lysates from L. rhamnosus GG  (LGG) can inhibit adhesion of S. aureus to keratinocytes and to human skin in organ culture. Furthermore, LGG can boost skin’s own antimicrobial defenses and increase skin barrier function in vivo.   These data suggest that LGG as well as others currently under investigation, may hold promise as a novel approach to AD management and potentially other S. aureus infections.</a:t>
            </a:r>
            <a:endParaRPr lang="en-IE" sz="12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flipH="1">
            <a:off x="1572391" y="2937937"/>
            <a:ext cx="4976370" cy="1338828"/>
          </a:xfrm>
          <a:prstGeom prst="rect">
            <a:avLst/>
          </a:prstGeom>
          <a:noFill/>
        </p:spPr>
        <p:txBody>
          <a:bodyPr wrap="square">
            <a:spAutoFit/>
          </a:bodyPr>
          <a:lstStyle/>
          <a:p>
            <a:pPr algn="ctr" fontAlgn="auto">
              <a:spcBef>
                <a:spcPts val="0"/>
              </a:spcBef>
              <a:spcAft>
                <a:spcPts val="0"/>
              </a:spcAft>
              <a:defRPr/>
            </a:pPr>
            <a:r>
              <a:rPr lang="en-IE" sz="21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en-US" sz="2000" b="1" dirty="0">
                <a:solidFill>
                  <a:srgbClr val="008A3E"/>
                </a:solidFill>
                <a:effectLst/>
                <a:latin typeface="Calibri" panose="020F0502020204030204" pitchFamily="34" charset="0"/>
                <a:ea typeface="Calibri" panose="020F0502020204030204" pitchFamily="34" charset="0"/>
                <a:cs typeface="Calibri" panose="020F0502020204030204" pitchFamily="34" charset="0"/>
              </a:rPr>
              <a:t>Bacterio-therapy for the Management of Staphylococcus Aureus in Eczema’</a:t>
            </a:r>
            <a:endParaRPr lang="en-IE" b="1" i="1" dirty="0">
              <a:solidFill>
                <a:srgbClr val="002060"/>
              </a:solidFill>
              <a:latin typeface="Avenir Book"/>
              <a:ea typeface="+mn-ea"/>
              <a:cs typeface="+mn-cs"/>
            </a:endParaRPr>
          </a:p>
          <a:p>
            <a:pPr algn="ctr" fontAlgn="auto">
              <a:spcBef>
                <a:spcPts val="0"/>
              </a:spcBef>
              <a:spcAft>
                <a:spcPts val="0"/>
              </a:spcAft>
              <a:defRPr/>
            </a:pPr>
            <a:r>
              <a:rPr lang="en-IE" sz="2000" b="1" i="1" dirty="0">
                <a:solidFill>
                  <a:srgbClr val="002060"/>
                </a:solidFill>
                <a:latin typeface="Avenir Book"/>
                <a:ea typeface="+mn-ea"/>
                <a:cs typeface="+mn-cs"/>
              </a:rPr>
              <a:t>Catherine O’Neill, PhD</a:t>
            </a:r>
          </a:p>
          <a:p>
            <a:pPr algn="ctr" fontAlgn="auto">
              <a:spcBef>
                <a:spcPts val="0"/>
              </a:spcBef>
              <a:spcAft>
                <a:spcPts val="0"/>
              </a:spcAft>
              <a:defRPr/>
            </a:pPr>
            <a:r>
              <a:rPr lang="en-IE" sz="2000" b="1" i="1" dirty="0">
                <a:solidFill>
                  <a:srgbClr val="002060"/>
                </a:solidFill>
                <a:latin typeface="Avenir Book"/>
                <a:ea typeface="+mn-ea"/>
                <a:cs typeface="+mn-cs"/>
              </a:rPr>
              <a:t>The University of Manchester, UK.</a:t>
            </a:r>
            <a:endParaRPr lang="en-IE" sz="1400" b="1" dirty="0">
              <a:solidFill>
                <a:srgbClr val="002060"/>
              </a:solidFill>
              <a:highlight>
                <a:srgbClr val="FFFF00"/>
              </a:highlight>
              <a:latin typeface="Avenir Book"/>
              <a:ea typeface="+mn-ea"/>
              <a:cs typeface="+mn-cs"/>
            </a:endParaRPr>
          </a:p>
        </p:txBody>
      </p:sp>
      <p:sp>
        <p:nvSpPr>
          <p:cNvPr id="15" name="Frame 14"/>
          <p:cNvSpPr/>
          <p:nvPr/>
        </p:nvSpPr>
        <p:spPr>
          <a:xfrm>
            <a:off x="0" y="0"/>
            <a:ext cx="6858000" cy="9782175"/>
          </a:xfrm>
          <a:prstGeom prst="frame">
            <a:avLst>
              <a:gd name="adj1" fmla="val 1541"/>
            </a:avLst>
          </a:prstGeom>
          <a:ln w="254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solidFill>
                <a:schemeClr val="tx1"/>
              </a:solidFill>
            </a:endParaRPr>
          </a:p>
        </p:txBody>
      </p:sp>
      <p:pic>
        <p:nvPicPr>
          <p:cNvPr id="2053" name="Picture 1" descr="Relife logo.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7767" y="2425444"/>
            <a:ext cx="1055739" cy="390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275E9935-0222-4C10-B21D-89A0588FEAD9}"/>
              </a:ext>
            </a:extLst>
          </p:cNvPr>
          <p:cNvSpPr txBox="1"/>
          <p:nvPr/>
        </p:nvSpPr>
        <p:spPr>
          <a:xfrm>
            <a:off x="-357016" y="9577002"/>
            <a:ext cx="7418215" cy="538609"/>
          </a:xfrm>
          <a:prstGeom prst="rect">
            <a:avLst/>
          </a:prstGeom>
          <a:noFill/>
        </p:spPr>
        <p:txBody>
          <a:bodyPr wrap="square" rtlCol="0">
            <a:spAutoFit/>
          </a:bodyPr>
          <a:lstStyle/>
          <a:p>
            <a:pPr marL="457200" lvl="1" indent="0"/>
            <a:r>
              <a:rPr lang="en-US" sz="1100" b="1" u="sng" dirty="0">
                <a:solidFill>
                  <a:schemeClr val="bg1"/>
                </a:solidFill>
                <a:latin typeface="Arial Narrow" panose="020B0606020202030204" pitchFamily="34" charset="0"/>
                <a:cs typeface="Avenir Book" charset="0"/>
              </a:rPr>
              <a:t>*The Charles Institute Seminar Series is kindly supported by RELIFE. RELIFE had no input into the content of the Series</a:t>
            </a:r>
            <a:r>
              <a:rPr lang="en-US" sz="1050" b="1" u="sng" dirty="0">
                <a:solidFill>
                  <a:schemeClr val="bg1"/>
                </a:solidFill>
                <a:latin typeface="Avenir Book" charset="0"/>
                <a:cs typeface="Avenir Book" charset="0"/>
              </a:rPr>
              <a:t>.</a:t>
            </a:r>
            <a:endParaRPr lang="en-IE" sz="1050" b="1" u="sng" dirty="0">
              <a:solidFill>
                <a:schemeClr val="bg1"/>
              </a:solidFill>
              <a:latin typeface="Avenir Book" charset="0"/>
              <a:cs typeface="Avenir Book" charset="0"/>
            </a:endParaRPr>
          </a:p>
          <a:p>
            <a:endParaRPr lang="en-IE" b="1" u="sng" dirty="0"/>
          </a:p>
        </p:txBody>
      </p:sp>
      <p:pic>
        <p:nvPicPr>
          <p:cNvPr id="9" name="Picture 8" descr="Text&#10;&#10;Description automatically generated">
            <a:extLst>
              <a:ext uri="{FF2B5EF4-FFF2-40B4-BE49-F238E27FC236}">
                <a16:creationId xmlns:a16="http://schemas.microsoft.com/office/drawing/2014/main" id="{827EB886-C501-4B27-98F3-F9EC823B3AB4}"/>
              </a:ext>
            </a:extLst>
          </p:cNvPr>
          <p:cNvPicPr>
            <a:picLocks noChangeAspect="1"/>
          </p:cNvPicPr>
          <p:nvPr/>
        </p:nvPicPr>
        <p:blipFill rotWithShape="1">
          <a:blip r:embed="rId4">
            <a:extLst>
              <a:ext uri="{28A0092B-C50C-407E-A947-70E740481C1C}">
                <a14:useLocalDpi xmlns:a14="http://schemas.microsoft.com/office/drawing/2010/main" val="0"/>
              </a:ext>
            </a:extLst>
          </a:blip>
          <a:srcRect t="20044" r="32157" b="19638"/>
          <a:stretch/>
        </p:blipFill>
        <p:spPr>
          <a:xfrm>
            <a:off x="3127386" y="267766"/>
            <a:ext cx="2263668" cy="966640"/>
          </a:xfrm>
          <a:prstGeom prst="rect">
            <a:avLst/>
          </a:prstGeom>
        </p:spPr>
      </p:pic>
      <p:pic>
        <p:nvPicPr>
          <p:cNvPr id="11" name="Picture 10" descr="A view of a large building&#10;&#10;Description automatically generated">
            <a:extLst>
              <a:ext uri="{FF2B5EF4-FFF2-40B4-BE49-F238E27FC236}">
                <a16:creationId xmlns:a16="http://schemas.microsoft.com/office/drawing/2014/main" id="{1025527E-738E-410E-A2C0-C1C988A93604}"/>
              </a:ext>
            </a:extLst>
          </p:cNvPr>
          <p:cNvPicPr>
            <a:picLocks/>
          </p:cNvPicPr>
          <p:nvPr/>
        </p:nvPicPr>
        <p:blipFill rotWithShape="1">
          <a:blip r:embed="rId5">
            <a:extLst>
              <a:ext uri="{28A0092B-C50C-407E-A947-70E740481C1C}">
                <a14:useLocalDpi xmlns:a14="http://schemas.microsoft.com/office/drawing/2010/main" val="0"/>
              </a:ext>
            </a:extLst>
          </a:blip>
          <a:srcRect b="8134"/>
          <a:stretch/>
        </p:blipFill>
        <p:spPr>
          <a:xfrm>
            <a:off x="327025" y="241259"/>
            <a:ext cx="2008035" cy="1077685"/>
          </a:xfrm>
          <a:prstGeom prst="rect">
            <a:avLst/>
          </a:prstGeom>
        </p:spPr>
      </p:pic>
      <p:pic>
        <p:nvPicPr>
          <p:cNvPr id="16" name="Picture 15" descr="A picture containing object, lamp&#10;&#10;Description automatically generated">
            <a:extLst>
              <a:ext uri="{FF2B5EF4-FFF2-40B4-BE49-F238E27FC236}">
                <a16:creationId xmlns:a16="http://schemas.microsoft.com/office/drawing/2014/main" id="{542DEC05-A6B3-4781-B7FC-F967AEDC7417}"/>
              </a:ext>
            </a:extLst>
          </p:cNvPr>
          <p:cNvPicPr>
            <a:picLocks noChangeAspect="1"/>
          </p:cNvPicPr>
          <p:nvPr/>
        </p:nvPicPr>
        <p:blipFill>
          <a:blip r:embed="rId6"/>
          <a:stretch>
            <a:fillRect/>
          </a:stretch>
        </p:blipFill>
        <p:spPr>
          <a:xfrm>
            <a:off x="5481224" y="269089"/>
            <a:ext cx="1105286" cy="1047028"/>
          </a:xfrm>
          <a:prstGeom prst="rect">
            <a:avLst/>
          </a:prstGeom>
        </p:spPr>
      </p:pic>
      <p:pic>
        <p:nvPicPr>
          <p:cNvPr id="2" name="Picture 1">
            <a:extLst>
              <a:ext uri="{FF2B5EF4-FFF2-40B4-BE49-F238E27FC236}">
                <a16:creationId xmlns:a16="http://schemas.microsoft.com/office/drawing/2014/main" id="{CBD9B906-12C3-772D-F24E-4E29D3112A27}"/>
              </a:ext>
            </a:extLst>
          </p:cNvPr>
          <p:cNvPicPr>
            <a:picLocks noChangeAspect="1"/>
          </p:cNvPicPr>
          <p:nvPr/>
        </p:nvPicPr>
        <p:blipFill rotWithShape="1">
          <a:blip r:embed="rId7"/>
          <a:srcRect l="7996" t="6184" r="7873" b="23948"/>
          <a:stretch/>
        </p:blipFill>
        <p:spPr>
          <a:xfrm>
            <a:off x="299773" y="2908123"/>
            <a:ext cx="1148654" cy="1338828"/>
          </a:xfrm>
          <a:prstGeom prst="rect">
            <a:avLst/>
          </a:prstGeom>
        </p:spPr>
      </p:pic>
    </p:spTree>
    <p:extLst>
      <p:ext uri="{BB962C8B-B14F-4D97-AF65-F5344CB8AC3E}">
        <p14:creationId xmlns:p14="http://schemas.microsoft.com/office/powerpoint/2010/main" val="2966198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TotalTime>
  <Words>431</Words>
  <Application>Microsoft Office PowerPoint</Application>
  <PresentationFormat>A4 Paper (210x297 mm)</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Avenir Book</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Desmond Tobin</dc:creator>
  <cp:lastModifiedBy>Desmond Tobin</cp:lastModifiedBy>
  <cp:revision>106</cp:revision>
  <cp:lastPrinted>2022-10-12T16:05:57Z</cp:lastPrinted>
  <dcterms:created xsi:type="dcterms:W3CDTF">2019-05-21T14:04:30Z</dcterms:created>
  <dcterms:modified xsi:type="dcterms:W3CDTF">2022-10-12T16:08:07Z</dcterms:modified>
</cp:coreProperties>
</file>